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2"/>
  </p:notesMasterIdLst>
  <p:sldIdLst>
    <p:sldId id="257" r:id="rId3"/>
    <p:sldId id="262" r:id="rId4"/>
    <p:sldId id="278" r:id="rId5"/>
    <p:sldId id="279" r:id="rId6"/>
    <p:sldId id="277" r:id="rId7"/>
    <p:sldId id="280" r:id="rId8"/>
    <p:sldId id="286" r:id="rId9"/>
    <p:sldId id="292" r:id="rId10"/>
    <p:sldId id="282" r:id="rId11"/>
    <p:sldId id="287" r:id="rId12"/>
    <p:sldId id="281" r:id="rId13"/>
    <p:sldId id="288" r:id="rId14"/>
    <p:sldId id="289" r:id="rId15"/>
    <p:sldId id="284" r:id="rId16"/>
    <p:sldId id="290" r:id="rId17"/>
    <p:sldId id="291" r:id="rId18"/>
    <p:sldId id="283" r:id="rId19"/>
    <p:sldId id="285" r:id="rId20"/>
    <p:sldId id="258" r:id="rId21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iluce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008FFA"/>
    <a:srgbClr val="21A0FF"/>
    <a:srgbClr val="3D9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46" autoAdjust="0"/>
    <p:restoredTop sz="94660"/>
  </p:normalViewPr>
  <p:slideViewPr>
    <p:cSldViewPr>
      <p:cViewPr varScale="1">
        <p:scale>
          <a:sx n="114" d="100"/>
          <a:sy n="114" d="100"/>
        </p:scale>
        <p:origin x="175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893871C-4B27-437A-990E-8161C45BBCFA}" type="datetimeFigureOut">
              <a:rPr lang="pt-BR"/>
              <a:pPr>
                <a:defRPr/>
              </a:pPr>
              <a:t>07/10/2016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D911033-D86D-4B90-9A4B-D98A63E6629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2806B5-2D5F-486A-8392-6F3D05E788AD}" type="datetimeFigureOut">
              <a:rPr lang="pt-BR"/>
              <a:pPr>
                <a:defRPr/>
              </a:pPr>
              <a:t>07/10/2016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B74EBF-8F52-4CC2-92B8-E29095C640F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9" name="Retângulo de cantos arredondados 18"/>
          <p:cNvSpPr/>
          <p:nvPr userDrawn="1"/>
        </p:nvSpPr>
        <p:spPr>
          <a:xfrm>
            <a:off x="107950" y="115888"/>
            <a:ext cx="8928100" cy="6372225"/>
          </a:xfrm>
          <a:prstGeom prst="roundRect">
            <a:avLst>
              <a:gd name="adj" fmla="val 1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cxnSp>
        <p:nvCxnSpPr>
          <p:cNvPr id="20" name="Conector reto 19"/>
          <p:cNvCxnSpPr/>
          <p:nvPr userDrawn="1"/>
        </p:nvCxnSpPr>
        <p:spPr>
          <a:xfrm>
            <a:off x="323850" y="422275"/>
            <a:ext cx="0" cy="5761038"/>
          </a:xfrm>
          <a:prstGeom prst="line">
            <a:avLst/>
          </a:prstGeom>
          <a:ln w="190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ector reto 8"/>
          <p:cNvCxnSpPr/>
          <p:nvPr userDrawn="1"/>
        </p:nvCxnSpPr>
        <p:spPr>
          <a:xfrm>
            <a:off x="395288" y="6308725"/>
            <a:ext cx="8353425" cy="0"/>
          </a:xfrm>
          <a:prstGeom prst="line">
            <a:avLst/>
          </a:prstGeom>
          <a:ln>
            <a:solidFill>
              <a:srgbClr val="21A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ixabay.com/pt/fosco-folha-filiais-geada-blue-204921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smartkids.com.br/desenhos-animados/estacoes-do-ano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RFvED07Q6v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de cantos arredondados 1"/>
          <p:cNvSpPr/>
          <p:nvPr/>
        </p:nvSpPr>
        <p:spPr>
          <a:xfrm>
            <a:off x="971550" y="5013325"/>
            <a:ext cx="7416800" cy="1223963"/>
          </a:xfrm>
          <a:prstGeom prst="roundRect">
            <a:avLst>
              <a:gd name="adj" fmla="val 10739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>
                <a:solidFill>
                  <a:schemeClr val="accent1"/>
                </a:solidFill>
              </a:rPr>
              <a:t>Primavera, verão, outono e inverno</a:t>
            </a:r>
          </a:p>
        </p:txBody>
      </p:sp>
      <p:pic>
        <p:nvPicPr>
          <p:cNvPr id="7170" name="Imagem 2" descr="Estações, Quatro Estações, Árvore, Natureza, Outo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76250"/>
            <a:ext cx="82804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 rot="-5400000">
            <a:off x="-1710531" y="2764632"/>
            <a:ext cx="4572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http://pixabay.com/pt/esta%C3%A7%C3%B5es-quatro-esta%C3%A7%C3%B5es-%C3%A1rvore-158601/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Imagem 7" descr="Cristal, Mar, Praia, Verão, Antipaxoi, Gréc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0350"/>
            <a:ext cx="8135937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651500" y="6165850"/>
            <a:ext cx="45720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http://pixabay.com/pt/cristal-mar-praia-ver%C3%A3o-antipaxoi-323181/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Imagem 5" descr="Vetor, Fundo, Primavera, Inverno, Verão, Outono, Árvo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4775" y="1916113"/>
            <a:ext cx="3851275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b="1" u="sng">
                <a:solidFill>
                  <a:schemeClr val="accent1"/>
                </a:solidFill>
              </a:rPr>
              <a:t>OUTONO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06500"/>
            <a:ext cx="54102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t-BR"/>
              <a:t>Inicia-se no dia 20 de março.</a:t>
            </a:r>
          </a:p>
          <a:p>
            <a:pPr algn="ctr"/>
            <a:r>
              <a:rPr lang="pt-BR"/>
              <a:t>Estação de transição entre o verão e o inverno.</a:t>
            </a:r>
          </a:p>
          <a:p>
            <a:pPr algn="ctr"/>
            <a:r>
              <a:rPr lang="pt-BR"/>
              <a:t>Redução das chuvas.</a:t>
            </a:r>
          </a:p>
          <a:p>
            <a:pPr algn="ctr"/>
            <a:r>
              <a:rPr lang="pt-BR"/>
              <a:t>Temperaturas mais amenas.</a:t>
            </a:r>
          </a:p>
          <a:p>
            <a:pPr algn="ctr"/>
            <a:r>
              <a:rPr lang="pt-BR"/>
              <a:t>As folhas das árvores ficam amarelas e caem.</a:t>
            </a:r>
          </a:p>
          <a:p>
            <a:pPr algn="ctr"/>
            <a:r>
              <a:rPr lang="pt-BR"/>
              <a:t>Época de maior colheita.</a:t>
            </a:r>
          </a:p>
          <a:p>
            <a:pPr algn="ctr"/>
            <a:r>
              <a:rPr lang="pt-BR"/>
              <a:t>Termina no dia 20 de junho.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 rot="-5400000">
            <a:off x="6642894" y="3375819"/>
            <a:ext cx="4572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http://pixabay.com/pt/vetor-fundo-primavera-inverno-163530/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Imagem 9" descr="Outono, Temporada, Árvore, Folh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60350"/>
            <a:ext cx="67691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832475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http://pixabay.com/pt/outono-temporada-%C3%A1rvore-folhas-158448/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Imagem 10" descr="Outono, Queda Folhagem, Outono Dourado, Folh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60350"/>
            <a:ext cx="835342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724525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http://pixabay.com/pt/outono-queda-folhagem-outono-dourado-279408/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Imagem 12" descr="Inverno, Árvore, Vedação, Neve, Flocos De Neve, Nevand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549275"/>
            <a:ext cx="5399087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itle 1"/>
          <p:cNvSpPr>
            <a:spLocks noGrp="1"/>
          </p:cNvSpPr>
          <p:nvPr>
            <p:ph type="title"/>
          </p:nvPr>
        </p:nvSpPr>
        <p:spPr bwMode="auto">
          <a:xfrm>
            <a:off x="457200" y="115888"/>
            <a:ext cx="2601913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b="1" u="sng">
                <a:solidFill>
                  <a:schemeClr val="accent1"/>
                </a:solidFill>
              </a:rPr>
              <a:t>INVERNO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 bwMode="auto">
          <a:xfrm>
            <a:off x="5353050" y="549275"/>
            <a:ext cx="36830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t-BR"/>
              <a:t>Inicia-se no dia 21 de junho.</a:t>
            </a:r>
          </a:p>
          <a:p>
            <a:pPr algn="ctr"/>
            <a:r>
              <a:rPr lang="pt-BR"/>
              <a:t>Temperatura</a:t>
            </a:r>
            <a:r>
              <a:rPr lang="pt-BR">
                <a:solidFill>
                  <a:schemeClr val="accent2"/>
                </a:solidFill>
              </a:rPr>
              <a:t>s</a:t>
            </a:r>
            <a:r>
              <a:rPr lang="pt-BR"/>
              <a:t> mais baixas.</a:t>
            </a:r>
          </a:p>
          <a:p>
            <a:pPr algn="ctr"/>
            <a:r>
              <a:rPr lang="pt-BR"/>
              <a:t>Noites mais longas que os dias.</a:t>
            </a:r>
          </a:p>
          <a:p>
            <a:pPr algn="ctr"/>
            <a:r>
              <a:rPr lang="pt-BR"/>
              <a:t>Época de maior migração de aves, que fogem do frio.</a:t>
            </a:r>
          </a:p>
          <a:p>
            <a:pPr algn="ctr"/>
            <a:r>
              <a:rPr lang="pt-BR"/>
              <a:t>Termina no dia 21 de setembro.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95288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http://pixabay.com/pt/inverno-%C3%A1rvore-veda%C3%A7%C3%A3o-neve-163533/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magem 11" descr="Fosco, Folha, Filiais, Geada, Blue, Natureza, Gel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0350"/>
            <a:ext cx="828198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264275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 u="sng">
                <a:latin typeface="Calibri" pitchFamily="34" charset="0"/>
                <a:hlinkClick r:id="rId3"/>
              </a:rPr>
              <a:t>http://pixabay.com/pt/fosco-folha-filiais-geada-blue-204921/</a:t>
            </a:r>
            <a:endParaRPr lang="pt-BR" sz="800">
              <a:latin typeface="Calibri" pitchFamily="34" charset="0"/>
              <a:hlinkClick r:id="rId3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Imagem 13" descr="Lago, Água, Madrugada, Cênico, Paisagem, Reflexã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3375"/>
            <a:ext cx="8281987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616575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800">
                <a:latin typeface="Calibri" pitchFamily="34" charset="0"/>
              </a:rPr>
              <a:t>http://pixabay.com/pt/lago-%C3%A1gua-madrugada-c%C3%AAnico-322632/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065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t-BR">
                <a:solidFill>
                  <a:srgbClr val="008FFA"/>
                </a:solidFill>
              </a:rPr>
              <a:t>Assista a uma animação sobre as estações do ano</a:t>
            </a:r>
            <a:r>
              <a:rPr lang="pt-BR">
                <a:solidFill>
                  <a:schemeClr val="accent2"/>
                </a:solidFill>
              </a:rPr>
              <a:t>,</a:t>
            </a:r>
            <a:r>
              <a:rPr lang="pt-BR">
                <a:solidFill>
                  <a:srgbClr val="008FFA"/>
                </a:solidFill>
              </a:rPr>
              <a:t> clicando na imagem abaixo:</a:t>
            </a:r>
          </a:p>
        </p:txBody>
      </p:sp>
      <p:pic>
        <p:nvPicPr>
          <p:cNvPr id="23554" name="Imagem 4" descr="Vetor, Fundo, Primavera, Inverno, Verão, Outono, Árvor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2276475"/>
            <a:ext cx="42830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3455988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http://pixabay.com/pt/vetor-fundo-primavera-inverno-163532/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b="1" u="sng">
                <a:solidFill>
                  <a:schemeClr val="tx2"/>
                </a:solidFill>
              </a:rPr>
              <a:t>Atividades sobre o tema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 bwMode="auto">
          <a:xfrm>
            <a:off x="590550" y="1423988"/>
            <a:ext cx="8339138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/>
              <a:t>De acordo com a animação, descreva as mudanças que ocorrem no ambiente e a temperatura de cada uma das estações do ano.</a:t>
            </a:r>
          </a:p>
          <a:p>
            <a:r>
              <a:rPr lang="pt-BR"/>
              <a:t>Pesquise quais são as aves migratórias e qual a sua rota de fuga durante o inverno.</a:t>
            </a:r>
          </a:p>
          <a:p>
            <a:r>
              <a:rPr lang="pt-BR"/>
              <a:t>Identifique quais são os esportes mais praticados no verão e quais são praticados no inverno.</a:t>
            </a:r>
          </a:p>
          <a:p>
            <a:pPr algn="ctr">
              <a:buFont typeface="Arial" charset="0"/>
              <a:buNone/>
            </a:pPr>
            <a:r>
              <a:rPr lang="pt-BR" b="1"/>
              <a:t>Mãos à obra!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79525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pt-BR"/>
              <a:t>P</a:t>
            </a:r>
            <a:r>
              <a:rPr lang="en-US"/>
              <a:t>o</a:t>
            </a:r>
            <a:r>
              <a:rPr lang="pt-BR"/>
              <a:t>r causa da inclinação do eixo de rotação da Terra em relação ao Sol e do movimento de Translação.</a:t>
            </a:r>
          </a:p>
          <a:p>
            <a:pPr algn="just"/>
            <a:r>
              <a:rPr lang="pt-BR"/>
              <a:t>Os hemisférios Norte e Sul experimentam estações opostas.</a:t>
            </a:r>
          </a:p>
          <a:p>
            <a:pPr algn="just"/>
            <a:r>
              <a:rPr lang="pt-BR"/>
              <a:t>Assista ao vídeo sobre a inclinação da Terra, clicando na imagem abaixo.</a:t>
            </a:r>
          </a:p>
        </p:txBody>
      </p:sp>
      <p:sp>
        <p:nvSpPr>
          <p:cNvPr id="8194" name="Title 1"/>
          <p:cNvSpPr txBox="1">
            <a:spLocks/>
          </p:cNvSpPr>
          <p:nvPr/>
        </p:nvSpPr>
        <p:spPr bwMode="auto">
          <a:xfrm>
            <a:off x="609600" y="1889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t-BR" sz="4000" b="1" u="sng">
                <a:solidFill>
                  <a:schemeClr val="accent1"/>
                </a:solidFill>
                <a:latin typeface="Calibri" pitchFamily="34" charset="0"/>
              </a:rPr>
              <a:t>P</a:t>
            </a:r>
            <a:r>
              <a:rPr lang="en-US" sz="4000" b="1" u="sng">
                <a:solidFill>
                  <a:schemeClr val="accent1"/>
                </a:solidFill>
                <a:latin typeface="Calibri" pitchFamily="34" charset="0"/>
              </a:rPr>
              <a:t>o</a:t>
            </a:r>
            <a:r>
              <a:rPr lang="pt-BR" sz="4000" b="1" u="sng">
                <a:solidFill>
                  <a:schemeClr val="accent1"/>
                </a:solidFill>
                <a:latin typeface="Calibri" pitchFamily="34" charset="0"/>
              </a:rPr>
              <a:t>r que ocorrem as estações do ano?</a:t>
            </a:r>
          </a:p>
        </p:txBody>
      </p:sp>
      <p:pic>
        <p:nvPicPr>
          <p:cNvPr id="8195" name="Picture 7">
            <a:hlinkClick r:id="rId2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4611688"/>
            <a:ext cx="2263775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5435600" y="6237288"/>
            <a:ext cx="3457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http://pixabay.com/pt/tulipas-vermelho-primavera-flores-95893/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Content Placeholder 2"/>
          <p:cNvSpPr>
            <a:spLocks noGrp="1"/>
          </p:cNvSpPr>
          <p:nvPr>
            <p:ph idx="1"/>
          </p:nvPr>
        </p:nvSpPr>
        <p:spPr bwMode="auto">
          <a:xfrm>
            <a:off x="519113" y="1782763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t-BR"/>
              <a:t>Você sabe o que são hemisférios?</a:t>
            </a:r>
          </a:p>
          <a:p>
            <a:pPr algn="ctr"/>
            <a:r>
              <a:rPr lang="pt-BR"/>
              <a:t>Clique na imagem abaixo e descubra!</a:t>
            </a:r>
          </a:p>
        </p:txBody>
      </p:sp>
      <p:pic>
        <p:nvPicPr>
          <p:cNvPr id="9218" name="Picture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455988"/>
            <a:ext cx="2592387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6"/>
          <p:cNvSpPr>
            <a:spLocks noChangeArrowheads="1"/>
          </p:cNvSpPr>
          <p:nvPr/>
        </p:nvSpPr>
        <p:spPr bwMode="auto">
          <a:xfrm rot="-5400000">
            <a:off x="6642894" y="3988594"/>
            <a:ext cx="4572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http://pixabay.com/pt/globo-terra-planeta-blue-bola-305548/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ord 4"/>
          <p:cNvSpPr/>
          <p:nvPr/>
        </p:nvSpPr>
        <p:spPr>
          <a:xfrm>
            <a:off x="827088" y="-387350"/>
            <a:ext cx="7848600" cy="6021388"/>
          </a:xfrm>
          <a:prstGeom prst="chord">
            <a:avLst>
              <a:gd name="adj1" fmla="val 20700839"/>
              <a:gd name="adj2" fmla="val 11674867"/>
            </a:avLst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3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3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3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3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/>
              <a:t>Hemisfério se refere a uma metade da superfície da Terra, delimitada pela linha do Equador.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sz="5000" b="1" u="sng">
                <a:solidFill>
                  <a:schemeClr val="accent1"/>
                </a:solidFill>
              </a:rPr>
              <a:t>As quatro estações do ano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/>
              <a:t>Primavera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/>
              <a:t>Verão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/>
              <a:t>Outono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/>
              <a:t>Inverno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Vamos ver quais são as características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de cada uma delas?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Imagem 3" descr="Vetor, Fundo, Primavera, Inverno, Verão, Outono, Árvo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052513"/>
            <a:ext cx="496887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601663" y="269875"/>
            <a:ext cx="360997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b="1" u="sng">
                <a:solidFill>
                  <a:schemeClr val="accent1"/>
                </a:solidFill>
              </a:rPr>
              <a:t>PRIMAVERA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 bwMode="auto">
          <a:xfrm>
            <a:off x="3851275" y="1052513"/>
            <a:ext cx="5184775" cy="4448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t-BR"/>
              <a:t>Inicia-se no dia 22 de setembro.</a:t>
            </a:r>
          </a:p>
          <a:p>
            <a:pPr algn="ctr"/>
            <a:r>
              <a:rPr lang="pt-BR"/>
              <a:t>Pancadas de chuvas </a:t>
            </a:r>
            <a:r>
              <a:rPr lang="pt-BR">
                <a:solidFill>
                  <a:schemeClr val="accent2"/>
                </a:solidFill>
              </a:rPr>
              <a:t>à</a:t>
            </a:r>
            <a:r>
              <a:rPr lang="pt-BR"/>
              <a:t> tarde e </a:t>
            </a:r>
            <a:r>
              <a:rPr lang="pt-BR">
                <a:solidFill>
                  <a:schemeClr val="accent2"/>
                </a:solidFill>
              </a:rPr>
              <a:t>à</a:t>
            </a:r>
            <a:r>
              <a:rPr lang="pt-BR"/>
              <a:t> noite.</a:t>
            </a:r>
          </a:p>
          <a:p>
            <a:pPr algn="ctr"/>
            <a:r>
              <a:rPr lang="pt-BR"/>
              <a:t>As plantas voltam a florir nesse período.</a:t>
            </a:r>
          </a:p>
          <a:p>
            <a:pPr algn="ctr"/>
            <a:r>
              <a:rPr lang="pt-BR"/>
              <a:t>Termina no dia 20 de dezembro.</a:t>
            </a: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611188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http://pixabay.com/pt/vetor-fundo-primavera-inverno-163531/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Imagem 1" descr="Árvore, Flor, Flores, Primavera, Natureza, Cor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33375"/>
            <a:ext cx="8135937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867400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http://pixabay.com/pt/%C3%A1rvore-flor-flores-primavera-215970/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Imagem 6" descr="Flores, Natureza, Planta, Primavera, Flor, Vermelh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3375"/>
            <a:ext cx="8281987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048375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800">
                <a:latin typeface="Calibri" pitchFamily="34" charset="0"/>
              </a:rPr>
              <a:t>http://pixabay.com/pt/flores-natureza-planta-primavera-330649/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Imagem 8" descr="Sol, Ensolarado, Condições, Amarela, Previsã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8913"/>
            <a:ext cx="7129462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pt-BR" b="1" u="sng">
                <a:solidFill>
                  <a:schemeClr val="tx2"/>
                </a:solidFill>
              </a:rPr>
              <a:t>VERÃO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998663"/>
            <a:ext cx="8229600" cy="3073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pt-BR"/>
              <a:t>Inicia-se no dia 21 de dezembro.</a:t>
            </a:r>
          </a:p>
          <a:p>
            <a:pPr algn="ctr"/>
            <a:r>
              <a:rPr lang="pt-BR"/>
              <a:t>Dias mais longos que as noites.</a:t>
            </a:r>
          </a:p>
          <a:p>
            <a:pPr algn="ctr"/>
            <a:r>
              <a:rPr lang="pt-BR"/>
              <a:t>Temperaturas elevadas.</a:t>
            </a:r>
          </a:p>
          <a:p>
            <a:pPr algn="ctr"/>
            <a:r>
              <a:rPr lang="pt-BR"/>
              <a:t>Chuvas constantes.</a:t>
            </a:r>
          </a:p>
          <a:p>
            <a:pPr algn="ctr"/>
            <a:r>
              <a:rPr lang="pt-BR"/>
              <a:t>Termina no dia 19 de março.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472113" y="6237288"/>
            <a:ext cx="4572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800">
                <a:latin typeface="Calibri" pitchFamily="34" charset="0"/>
              </a:rPr>
              <a:t>http://pixabay.com/pt/sol-ensolarado-condi%C3%A7%C3%B5es-amarela-159392/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408</Words>
  <Application>Microsoft Office PowerPoint</Application>
  <PresentationFormat>Apresentação na tela (4:3)</PresentationFormat>
  <Paragraphs>66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Tema do Office</vt:lpstr>
      <vt:lpstr>2_Tema do Office</vt:lpstr>
      <vt:lpstr>Apresentação do PowerPoint</vt:lpstr>
      <vt:lpstr>Apresentação do PowerPoint</vt:lpstr>
      <vt:lpstr>Apresentação do PowerPoint</vt:lpstr>
      <vt:lpstr>Apresentação do PowerPoint</vt:lpstr>
      <vt:lpstr>As quatro estações do ano</vt:lpstr>
      <vt:lpstr>PRIMAVERA</vt:lpstr>
      <vt:lpstr>Apresentação do PowerPoint</vt:lpstr>
      <vt:lpstr>Apresentação do PowerPoint</vt:lpstr>
      <vt:lpstr>VERÃO</vt:lpstr>
      <vt:lpstr>Apresentação do PowerPoint</vt:lpstr>
      <vt:lpstr>OUTONO</vt:lpstr>
      <vt:lpstr>Apresentação do PowerPoint</vt:lpstr>
      <vt:lpstr>Apresentação do PowerPoint</vt:lpstr>
      <vt:lpstr>INVERNO</vt:lpstr>
      <vt:lpstr>Apresentação do PowerPoint</vt:lpstr>
      <vt:lpstr>Apresentação do PowerPoint</vt:lpstr>
      <vt:lpstr>Apresentação do PowerPoint</vt:lpstr>
      <vt:lpstr>Atividades sobre o tema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EducarBrasil01</dc:creator>
  <cp:lastModifiedBy>Arthur</cp:lastModifiedBy>
  <cp:revision>43</cp:revision>
  <dcterms:created xsi:type="dcterms:W3CDTF">2010-05-28T21:38:12Z</dcterms:created>
  <dcterms:modified xsi:type="dcterms:W3CDTF">2016-10-07T12:06:12Z</dcterms:modified>
</cp:coreProperties>
</file>